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sldIdLst>
    <p:sldId id="256" r:id="rId3"/>
    <p:sldId id="258" r:id="rId4"/>
    <p:sldId id="259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71" r:id="rId16"/>
    <p:sldId id="282" r:id="rId17"/>
  </p:sldIdLst>
  <p:sldSz cx="18288000" cy="10287000"/>
  <p:notesSz cx="6858000" cy="9144000"/>
  <p:embeddedFontLst>
    <p:embeddedFont>
      <p:font typeface="Calibri" pitchFamily="34" charset="0"/>
      <p:regular r:id="rId18"/>
      <p:bold r:id="rId19"/>
      <p:italic r:id="rId20"/>
      <p:boldItalic r:id="rId21"/>
    </p:embeddedFont>
    <p:embeddedFont>
      <p:font typeface="Poppins Medium Bold" charset="0"/>
      <p:regular r:id="rId22"/>
    </p:embeddedFont>
    <p:embeddedFont>
      <p:font typeface="Gagalin" charset="0"/>
      <p:regular r:id="rId23"/>
    </p:embeddedFont>
    <p:embeddedFont>
      <p:font typeface="Canva Sans Bold" charset="0"/>
      <p:regular r:id="rId24"/>
    </p:embeddedFont>
    <p:embeddedFont>
      <p:font typeface="Poppins Medium" charset="0"/>
      <p:regular r:id="rId25"/>
    </p:embeddedFont>
    <p:embeddedFont>
      <p:font typeface="Georgia Pro Bold" charset="0"/>
      <p:regular r:id="rId26"/>
    </p:embeddedFont>
    <p:embeddedFont>
      <p:font typeface="Georgia Pro" charset="0"/>
      <p:regular r:id="rId27"/>
    </p:embeddedFont>
    <p:embeddedFont>
      <p:font typeface="Belleza" charset="0"/>
      <p:regular r:id="rId28"/>
    </p:embeddedFont>
    <p:embeddedFont>
      <p:font typeface="League Spartan" charset="0"/>
      <p:regular r:id="rId29"/>
    </p:embeddedFont>
    <p:embeddedFont>
      <p:font typeface="Yellowtail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-754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/Relationships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36.svg>
</file>

<file path=ppt/media/image38.sv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472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362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1344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7383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1014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8202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511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583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7575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0197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3777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5/14/2024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8908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hyperlink" Target="https://www.geeksforgeeks.org/pair-in-cpp-stl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geeksforgeeks.org/cpp-arrays/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geeksforgeeks.org/vector-in-cpp-stl/" TargetMode="Externa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youtube.com/watch?v=tRZGeaHPoaw" TargetMode="External"/><Relationship Id="rId4" Type="http://schemas.openxmlformats.org/officeDocument/2006/relationships/hyperlink" Target="https://www.geeksforgeeks.org/difference-between-git-and-github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38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36.sv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geeksforgeeks.org/basic-input-output-c/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geeksforgeeks.org/cpp-data-types/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eeksforgeeks.org/nested-switch-case/" TargetMode="External"/><Relationship Id="rId3" Type="http://schemas.openxmlformats.org/officeDocument/2006/relationships/image" Target="../media/image2.svg"/><Relationship Id="rId7" Type="http://schemas.openxmlformats.org/officeDocument/2006/relationships/hyperlink" Target="https://www.geeksforgeeks.org/decision-making-c-cpp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geeksforgeeks.org/c-c-if-else-statement-with-examples/" TargetMode="External"/><Relationship Id="rId11" Type="http://schemas.openxmlformats.org/officeDocument/2006/relationships/hyperlink" Target="https://testbook.com/key-differences/difference-between-if-else-and-switch" TargetMode="External"/><Relationship Id="rId5" Type="http://schemas.openxmlformats.org/officeDocument/2006/relationships/hyperlink" Target="https://www.geeksforgeeks.org/switch-statement-in-cpp/" TargetMode="External"/><Relationship Id="rId10" Type="http://schemas.openxmlformats.org/officeDocument/2006/relationships/hyperlink" Target="https://www.geeksforgeeks.org/difference-between-if-else-and-switch-in-c/" TargetMode="External"/><Relationship Id="rId4" Type="http://schemas.openxmlformats.org/officeDocument/2006/relationships/image" Target="../media/image11.png"/><Relationship Id="rId9" Type="http://schemas.openxmlformats.org/officeDocument/2006/relationships/hyperlink" Target="https://www.geeksforgeeks.org/cpp-nested-if-else-statement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hyperlink" Target="https://www.geeksforgeeks.org/cpp-do-while-loop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geeksforgeeks.org/cpp-while-loop/" TargetMode="External"/><Relationship Id="rId5" Type="http://schemas.openxmlformats.org/officeDocument/2006/relationships/hyperlink" Target="https://www.geeksforgeeks.org/cpp-for-loop/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geeksforgeeks.org/functions-in-cpp/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hyperlink" Target="https://www.geeksforgeeks.org/templates-cpp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javatpoint.com/cpp-stl-components" TargetMode="External"/><Relationship Id="rId5" Type="http://schemas.openxmlformats.org/officeDocument/2006/relationships/hyperlink" Target="https://www.geeksforgeeks.org/the-c-standard-template-library-stl/" TargetMode="Externa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2633956" y="5383736"/>
            <a:ext cx="7641615" cy="5845836"/>
          </a:xfrm>
          <a:custGeom>
            <a:avLst/>
            <a:gdLst/>
            <a:ahLst/>
            <a:cxnLst/>
            <a:rect l="l" t="t" r="r" b="b"/>
            <a:pathLst>
              <a:path w="7641615" h="5845836">
                <a:moveTo>
                  <a:pt x="7641615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5" y="0"/>
                </a:lnTo>
                <a:lnTo>
                  <a:pt x="7641615" y="584583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38968" y="2291203"/>
            <a:ext cx="4499135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59"/>
              </a:lnSpc>
            </a:pPr>
            <a:r>
              <a:rPr lang="en-US" sz="3299">
                <a:solidFill>
                  <a:srgbClr val="10B5BF"/>
                </a:solidFill>
                <a:latin typeface="Poppins Medium"/>
              </a:rPr>
              <a:t>Association of Computing Activities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38968" y="3386578"/>
            <a:ext cx="16060617" cy="1517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770"/>
              </a:lnSpc>
            </a:pPr>
            <a:r>
              <a:rPr lang="en-US" sz="10700">
                <a:solidFill>
                  <a:srgbClr val="FFFFFF"/>
                </a:solidFill>
                <a:latin typeface="Poppins Medium Bold"/>
              </a:rPr>
              <a:t>The Huffman Highway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38968" y="8719697"/>
            <a:ext cx="11330431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55">
                <a:solidFill>
                  <a:srgbClr val="FFFFFF"/>
                </a:solidFill>
                <a:latin typeface="Poppins Medium"/>
              </a:rPr>
              <a:t>Summer Project’24</a:t>
            </a:r>
          </a:p>
        </p:txBody>
      </p:sp>
      <p:sp>
        <p:nvSpPr>
          <p:cNvPr id="6" name="Freeform 6"/>
          <p:cNvSpPr/>
          <p:nvPr/>
        </p:nvSpPr>
        <p:spPr>
          <a:xfrm>
            <a:off x="8120896" y="-716402"/>
            <a:ext cx="3586584" cy="2976864"/>
          </a:xfrm>
          <a:custGeom>
            <a:avLst/>
            <a:gdLst/>
            <a:ahLst/>
            <a:cxnLst/>
            <a:rect l="l" t="t" r="r" b="b"/>
            <a:pathLst>
              <a:path w="3586584" h="2976864">
                <a:moveTo>
                  <a:pt x="0" y="0"/>
                </a:moveTo>
                <a:lnTo>
                  <a:pt x="3586583" y="0"/>
                </a:lnTo>
                <a:lnTo>
                  <a:pt x="3586583" y="2976864"/>
                </a:lnTo>
                <a:lnTo>
                  <a:pt x="0" y="2976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38968" y="4899519"/>
            <a:ext cx="13188908" cy="2334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31"/>
              </a:lnSpc>
            </a:pPr>
            <a:r>
              <a:rPr lang="en-US" sz="8301">
                <a:solidFill>
                  <a:srgbClr val="FFFFFF"/>
                </a:solidFill>
                <a:latin typeface="Poppins Medium Bold"/>
              </a:rPr>
              <a:t>Mastering Compression &amp; Navigation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464133" y="-1214793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332593" y="4875871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2" y="0"/>
                </a:lnTo>
                <a:lnTo>
                  <a:pt x="15841852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324728" y="3948676"/>
            <a:ext cx="7585320" cy="6064720"/>
          </a:xfrm>
          <a:custGeom>
            <a:avLst/>
            <a:gdLst/>
            <a:ahLst/>
            <a:cxnLst/>
            <a:rect l="l" t="t" r="r" b="b"/>
            <a:pathLst>
              <a:path w="7585320" h="6064720">
                <a:moveTo>
                  <a:pt x="0" y="0"/>
                </a:moveTo>
                <a:lnTo>
                  <a:pt x="7585321" y="0"/>
                </a:lnTo>
                <a:lnTo>
                  <a:pt x="7585321" y="6064720"/>
                </a:lnTo>
                <a:lnTo>
                  <a:pt x="0" y="6064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294587" y="4107702"/>
            <a:ext cx="4535287" cy="2787940"/>
          </a:xfrm>
          <a:custGeom>
            <a:avLst/>
            <a:gdLst/>
            <a:ahLst/>
            <a:cxnLst/>
            <a:rect l="l" t="t" r="r" b="b"/>
            <a:pathLst>
              <a:path w="4535287" h="2787940">
                <a:moveTo>
                  <a:pt x="0" y="0"/>
                </a:moveTo>
                <a:lnTo>
                  <a:pt x="4535287" y="0"/>
                </a:lnTo>
                <a:lnTo>
                  <a:pt x="4535287" y="2787940"/>
                </a:lnTo>
                <a:lnTo>
                  <a:pt x="0" y="27879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473" r="-9177" b="-1712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294587" y="7042804"/>
            <a:ext cx="4535287" cy="2741532"/>
          </a:xfrm>
          <a:custGeom>
            <a:avLst/>
            <a:gdLst/>
            <a:ahLst/>
            <a:cxnLst/>
            <a:rect l="l" t="t" r="r" b="b"/>
            <a:pathLst>
              <a:path w="4535287" h="2741532">
                <a:moveTo>
                  <a:pt x="0" y="0"/>
                </a:moveTo>
                <a:lnTo>
                  <a:pt x="4535287" y="0"/>
                </a:lnTo>
                <a:lnTo>
                  <a:pt x="4535287" y="2741531"/>
                </a:lnTo>
                <a:lnTo>
                  <a:pt x="0" y="27415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5408" b="-13763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60547" y="723900"/>
            <a:ext cx="6648713" cy="929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1"/>
              </a:lnSpc>
            </a:pPr>
            <a:r>
              <a:rPr lang="en-US" sz="5573" b="1" spc="546" dirty="0">
                <a:solidFill>
                  <a:srgbClr val="FFFFFF"/>
                </a:solidFill>
                <a:latin typeface="Oswald Bold"/>
              </a:rPr>
              <a:t>PAIRS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76672" y="2247900"/>
            <a:ext cx="17259300" cy="1124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51"/>
              </a:lnSpc>
            </a:pPr>
            <a:r>
              <a:rPr lang="en-US" sz="3298" spc="323" dirty="0">
                <a:solidFill>
                  <a:srgbClr val="F5FFF5"/>
                </a:solidFill>
                <a:latin typeface="DM Sans"/>
              </a:rPr>
              <a:t>Pairs are containers that allow us to store two values as a single element. The values may or may not be of the same data type.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7152" y="3948676"/>
            <a:ext cx="8846448" cy="2359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 dirty="0">
                <a:solidFill>
                  <a:srgbClr val="FFFFFF"/>
                </a:solidFill>
                <a:latin typeface="Canva Sans"/>
              </a:rPr>
              <a:t>Pairs store values as {first, second}, the order of values is fixed. The values can be accessed using the dot operator followed by keywords.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07152" y="6591300"/>
            <a:ext cx="9296028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Syntax to write up Pairs: 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pair &lt;data_type1, data_type2&gt; </a:t>
            </a:r>
            <a:r>
              <a:rPr lang="en-US" sz="3399" dirty="0" err="1">
                <a:solidFill>
                  <a:srgbClr val="FFFFFF"/>
                </a:solidFill>
                <a:latin typeface="Canva Sans"/>
              </a:rPr>
              <a:t>Pair_name</a:t>
            </a:r>
            <a:r>
              <a:rPr lang="en-US" sz="3399" dirty="0">
                <a:solidFill>
                  <a:srgbClr val="FFFFFF"/>
                </a:solidFill>
                <a:latin typeface="Canva Sans"/>
              </a:rPr>
              <a:t>;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07152" y="8267700"/>
            <a:ext cx="8629650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You can check out more on Pairs from following article (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hlinkClick r:id="rId7" tooltip="https://www.geeksforgeeks.org/pair-in-cpp-stl/"/>
              </a:rPr>
              <a:t>18</a:t>
            </a:r>
            <a:r>
              <a:rPr lang="en-US" sz="3399" dirty="0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9687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697853" y="-11971015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032673" y="-34715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327041" y="4656316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070328" y="5750960"/>
            <a:ext cx="6962363" cy="4351477"/>
          </a:xfrm>
          <a:custGeom>
            <a:avLst/>
            <a:gdLst/>
            <a:ahLst/>
            <a:cxnLst/>
            <a:rect l="l" t="t" r="r" b="b"/>
            <a:pathLst>
              <a:path w="6962363" h="4351477">
                <a:moveTo>
                  <a:pt x="0" y="0"/>
                </a:moveTo>
                <a:lnTo>
                  <a:pt x="6962363" y="0"/>
                </a:lnTo>
                <a:lnTo>
                  <a:pt x="6962363" y="4351477"/>
                </a:lnTo>
                <a:lnTo>
                  <a:pt x="0" y="43514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457023" y="2664726"/>
            <a:ext cx="6188972" cy="2908817"/>
          </a:xfrm>
          <a:custGeom>
            <a:avLst/>
            <a:gdLst/>
            <a:ahLst/>
            <a:cxnLst/>
            <a:rect l="l" t="t" r="r" b="b"/>
            <a:pathLst>
              <a:path w="6188972" h="2908817">
                <a:moveTo>
                  <a:pt x="0" y="0"/>
                </a:moveTo>
                <a:lnTo>
                  <a:pt x="6188972" y="0"/>
                </a:lnTo>
                <a:lnTo>
                  <a:pt x="6188972" y="2908817"/>
                </a:lnTo>
                <a:lnTo>
                  <a:pt x="0" y="29088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33314" y="367970"/>
            <a:ext cx="6639172" cy="92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5565" b="1" spc="545" dirty="0">
                <a:solidFill>
                  <a:srgbClr val="FFFFFF"/>
                </a:solidFill>
                <a:latin typeface="Oswald Bold"/>
              </a:rPr>
              <a:t>ARRAYS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1536756"/>
            <a:ext cx="17644886" cy="1696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51"/>
              </a:lnSpc>
            </a:pPr>
            <a:r>
              <a:rPr lang="en-US" sz="3298" spc="323">
                <a:solidFill>
                  <a:srgbClr val="F5FFF5"/>
                </a:solidFill>
                <a:latin typeface="DM Sans"/>
              </a:rPr>
              <a:t>An array can be defined as a group or collection of similar kinds of elements or data items that are stored together in contiguous memory spaces.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086100"/>
            <a:ext cx="9724932" cy="1725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 dirty="0">
                <a:solidFill>
                  <a:srgbClr val="FFFFFF"/>
                </a:solidFill>
                <a:latin typeface="Canva Sans"/>
              </a:rPr>
              <a:t>All the memory locations are adjacent to each other, and the number of elements in an array is the size of the array.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33314" y="5067300"/>
            <a:ext cx="9268237" cy="2306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 dirty="0">
                <a:solidFill>
                  <a:srgbClr val="FFFFFF"/>
                </a:solidFill>
                <a:latin typeface="Canva Sans"/>
              </a:rPr>
              <a:t>To declare an array, define the variable type, specify the name of the array followed by square brackets and specify the number of elements it should store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7658100"/>
            <a:ext cx="9003298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 dirty="0">
                <a:solidFill>
                  <a:srgbClr val="FFFFFF"/>
                </a:solidFill>
                <a:latin typeface="Canva Sans"/>
              </a:rPr>
              <a:t>The number of elements in an array is fixed and can’t be altered again.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33314" y="9098008"/>
            <a:ext cx="5139809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dirty="0">
                <a:solidFill>
                  <a:srgbClr val="FFFFFF"/>
                </a:solidFill>
                <a:latin typeface="Canva Sans"/>
              </a:rPr>
              <a:t>Take a read on arrays (</a:t>
            </a:r>
            <a:r>
              <a:rPr lang="en-US" sz="3300" u="sng" dirty="0">
                <a:solidFill>
                  <a:srgbClr val="FFFFFF"/>
                </a:solidFill>
                <a:latin typeface="Canva Sans"/>
                <a:hlinkClick r:id="rId6" tooltip="https://www.geeksforgeeks.org/cpp-arrays/"/>
              </a:rPr>
              <a:t>1</a:t>
            </a:r>
            <a:r>
              <a:rPr lang="en-US" sz="3300" dirty="0">
                <a:solidFill>
                  <a:srgbClr val="FFFFFF"/>
                </a:solidFill>
                <a:latin typeface="Canva Sans"/>
              </a:rPr>
              <a:t>9)</a:t>
            </a:r>
          </a:p>
        </p:txBody>
      </p:sp>
    </p:spTree>
    <p:extLst>
      <p:ext uri="{BB962C8B-B14F-4D97-AF65-F5344CB8AC3E}">
        <p14:creationId xmlns:p14="http://schemas.microsoft.com/office/powerpoint/2010/main" val="257426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697853" y="-11971015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352492" y="4775313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112083" y="4714723"/>
            <a:ext cx="5772514" cy="5199772"/>
          </a:xfrm>
          <a:custGeom>
            <a:avLst/>
            <a:gdLst/>
            <a:ahLst/>
            <a:cxnLst/>
            <a:rect l="l" t="t" r="r" b="b"/>
            <a:pathLst>
              <a:path w="5772514" h="5199772">
                <a:moveTo>
                  <a:pt x="0" y="0"/>
                </a:moveTo>
                <a:lnTo>
                  <a:pt x="5772514" y="0"/>
                </a:lnTo>
                <a:lnTo>
                  <a:pt x="5772514" y="5199772"/>
                </a:lnTo>
                <a:lnTo>
                  <a:pt x="0" y="51997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4837885"/>
            <a:ext cx="8391309" cy="4114800"/>
          </a:xfrm>
          <a:custGeom>
            <a:avLst/>
            <a:gdLst/>
            <a:ahLst/>
            <a:cxnLst/>
            <a:rect l="l" t="t" r="r" b="b"/>
            <a:pathLst>
              <a:path w="8391309" h="4114800">
                <a:moveTo>
                  <a:pt x="0" y="0"/>
                </a:moveTo>
                <a:lnTo>
                  <a:pt x="8391309" y="0"/>
                </a:lnTo>
                <a:lnTo>
                  <a:pt x="839130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361" b="-336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509070"/>
            <a:ext cx="6684097" cy="944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2"/>
              </a:lnSpc>
            </a:pPr>
            <a:r>
              <a:rPr lang="en-US" sz="5603" spc="549">
                <a:solidFill>
                  <a:srgbClr val="FFFFFF"/>
                </a:solidFill>
                <a:latin typeface="Oswald Bold"/>
              </a:rPr>
              <a:t>VECTORS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1664012"/>
            <a:ext cx="16855897" cy="1124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51"/>
              </a:lnSpc>
            </a:pPr>
            <a:r>
              <a:rPr lang="en-US" sz="3298" spc="323">
                <a:solidFill>
                  <a:srgbClr val="F5FFF5"/>
                </a:solidFill>
                <a:latin typeface="DM Sans"/>
              </a:rPr>
              <a:t>Vectors are run-time sequence containers that represent arrays with variable size.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988793"/>
            <a:ext cx="17259300" cy="1725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Canva Sans"/>
              </a:rPr>
              <a:t>Their elements may also be accessed utilizing offsets on conventional pointers to their elements since they employ contiguous storage spaces for their elements just as effectively as in arrays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909608" y="7543252"/>
            <a:ext cx="134969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71918"/>
                </a:solidFill>
                <a:latin typeface="Canva Sans"/>
              </a:rPr>
              <a:t>Arrays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58174" y="7543252"/>
            <a:ext cx="161424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71918"/>
                </a:solidFill>
                <a:latin typeface="Canva Sans"/>
              </a:rPr>
              <a:t>Vectors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9009172"/>
            <a:ext cx="7134225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Canva Sans"/>
              </a:rPr>
              <a:t>Explore more about vectors on (</a:t>
            </a:r>
            <a:r>
              <a:rPr lang="en-US" sz="3300" u="sng">
                <a:solidFill>
                  <a:srgbClr val="FFFFFF"/>
                </a:solidFill>
                <a:latin typeface="Canva Sans"/>
                <a:hlinkClick r:id="rId6" tooltip="https://www.geeksforgeeks.org/vector-in-cpp-stl/"/>
              </a:rPr>
              <a:t>20</a:t>
            </a:r>
            <a:r>
              <a:rPr lang="en-US" sz="3300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6969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892226" y="-11971015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2" y="0"/>
                </a:lnTo>
                <a:lnTo>
                  <a:pt x="15841852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85284"/>
            <a:ext cx="6601005" cy="933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36"/>
              </a:lnSpc>
            </a:pPr>
            <a:r>
              <a:rPr lang="en-US" sz="5533" spc="542">
                <a:solidFill>
                  <a:srgbClr val="FFFFFF"/>
                </a:solidFill>
                <a:latin typeface="Oswald Bold"/>
              </a:rPr>
              <a:t>GIT &amp; GITHUB</a:t>
            </a:r>
          </a:p>
        </p:txBody>
      </p:sp>
      <p:sp>
        <p:nvSpPr>
          <p:cNvPr id="4" name="Freeform 4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349072"/>
            <a:ext cx="17259300" cy="2203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16"/>
              </a:lnSpc>
            </a:pPr>
            <a:r>
              <a:rPr lang="en-US" sz="3200" spc="313">
                <a:solidFill>
                  <a:srgbClr val="F5FFF5"/>
                </a:solidFill>
                <a:latin typeface="DM Sans"/>
              </a:rPr>
              <a:t>Git is a popular version control system. It is used for:</a:t>
            </a:r>
          </a:p>
          <a:p>
            <a:pPr marL="690881" lvl="1" indent="-345440">
              <a:lnSpc>
                <a:spcPts val="4416"/>
              </a:lnSpc>
              <a:buFont typeface="Arial"/>
              <a:buChar char="•"/>
            </a:pPr>
            <a:r>
              <a:rPr lang="en-US" sz="3200" spc="313">
                <a:solidFill>
                  <a:srgbClr val="F5FFF5"/>
                </a:solidFill>
                <a:latin typeface="DM Sans"/>
              </a:rPr>
              <a:t>Tracking code changes</a:t>
            </a:r>
          </a:p>
          <a:p>
            <a:pPr marL="690881" lvl="1" indent="-345440">
              <a:lnSpc>
                <a:spcPts val="4416"/>
              </a:lnSpc>
              <a:buFont typeface="Arial"/>
              <a:buChar char="•"/>
            </a:pPr>
            <a:r>
              <a:rPr lang="en-US" sz="3200" spc="313">
                <a:solidFill>
                  <a:srgbClr val="F5FFF5"/>
                </a:solidFill>
                <a:latin typeface="DM Sans"/>
              </a:rPr>
              <a:t>Tracking who made changes</a:t>
            </a:r>
          </a:p>
          <a:p>
            <a:pPr marL="690881" lvl="1" indent="-345440">
              <a:lnSpc>
                <a:spcPts val="4416"/>
              </a:lnSpc>
              <a:buFont typeface="Arial"/>
              <a:buChar char="•"/>
            </a:pPr>
            <a:r>
              <a:rPr lang="en-US" sz="3200" spc="313">
                <a:solidFill>
                  <a:srgbClr val="F5FFF5"/>
                </a:solidFill>
                <a:latin typeface="DM Sans"/>
              </a:rPr>
              <a:t>Coding collaboration</a:t>
            </a:r>
          </a:p>
        </p:txBody>
      </p:sp>
      <p:sp>
        <p:nvSpPr>
          <p:cNvPr id="6" name="Freeform 6"/>
          <p:cNvSpPr/>
          <p:nvPr/>
        </p:nvSpPr>
        <p:spPr>
          <a:xfrm>
            <a:off x="-8377636" y="4953472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3685745"/>
            <a:ext cx="17259300" cy="2380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Git is not the same as GitHub. GitHub makes tools that use Git.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GitHub is the largest host of source code in the world, and has been owned by Microsoft since 2018.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6710926"/>
            <a:ext cx="12780884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If you want you can learn more about </a:t>
            </a:r>
            <a:r>
              <a:rPr lang="en-US" sz="3399" dirty="0" err="1">
                <a:solidFill>
                  <a:srgbClr val="FFFFFF"/>
                </a:solidFill>
                <a:latin typeface="Canva Sans"/>
              </a:rPr>
              <a:t>Git</a:t>
            </a:r>
            <a:r>
              <a:rPr lang="en-US" sz="3399" dirty="0">
                <a:solidFill>
                  <a:srgbClr val="FFFFFF"/>
                </a:solidFill>
                <a:latin typeface="Canva Sans"/>
              </a:rPr>
              <a:t> and </a:t>
            </a:r>
            <a:r>
              <a:rPr lang="en-US" sz="3399" dirty="0" err="1">
                <a:solidFill>
                  <a:srgbClr val="FFFFFF"/>
                </a:solidFill>
                <a:latin typeface="Canva Sans"/>
              </a:rPr>
              <a:t>Github</a:t>
            </a:r>
            <a:r>
              <a:rPr lang="en-US" sz="3399" dirty="0">
                <a:solidFill>
                  <a:srgbClr val="FFFFFF"/>
                </a:solidFill>
                <a:latin typeface="Canva Sans"/>
              </a:rPr>
              <a:t> </a:t>
            </a:r>
            <a:r>
              <a:rPr lang="en-US" sz="3399" dirty="0" smtClean="0">
                <a:solidFill>
                  <a:srgbClr val="FFFFFF"/>
                </a:solidFill>
                <a:latin typeface="Canva Sans"/>
              </a:rPr>
              <a:t>here(</a:t>
            </a:r>
            <a:r>
              <a:rPr lang="en-US" sz="3399" u="sng" dirty="0" smtClean="0">
                <a:solidFill>
                  <a:srgbClr val="FFFFFF"/>
                </a:solidFill>
                <a:latin typeface="Canva Sans"/>
                <a:hlinkClick r:id="rId4" tooltip="https://www.geeksforgeeks.org/difference-between-git-and-github/"/>
              </a:rPr>
              <a:t>21</a:t>
            </a:r>
            <a:r>
              <a:rPr lang="en-US" sz="3399" dirty="0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7935883"/>
            <a:ext cx="16786376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Bold"/>
              </a:rPr>
              <a:t>Note</a:t>
            </a:r>
            <a:r>
              <a:rPr lang="en-US" sz="3399">
                <a:solidFill>
                  <a:srgbClr val="FFFFFF"/>
                </a:solidFill>
                <a:latin typeface="Canva Sans"/>
              </a:rPr>
              <a:t>: For this project, we will collect all your assignments through Github only. You will share the link of your Github repository in which you have uploaded your assignments solution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456709" y="5820055"/>
            <a:ext cx="1278088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You can learn about Git from the following </a:t>
            </a:r>
            <a:r>
              <a:rPr lang="en-US" sz="3399" u="sng">
                <a:solidFill>
                  <a:srgbClr val="FFFFFF"/>
                </a:solidFill>
                <a:latin typeface="Canva Sans"/>
                <a:hlinkClick r:id="rId5" tooltip="https://www.youtube.com/watch?v=tRZGeaHPoaw"/>
              </a:rPr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1319750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133259">
            <a:off x="9463060" y="-917823"/>
            <a:ext cx="9571559" cy="13364063"/>
          </a:xfrm>
          <a:custGeom>
            <a:avLst/>
            <a:gdLst/>
            <a:ahLst/>
            <a:cxnLst/>
            <a:rect l="l" t="t" r="r" b="b"/>
            <a:pathLst>
              <a:path w="9571559" h="13364063">
                <a:moveTo>
                  <a:pt x="0" y="0"/>
                </a:moveTo>
                <a:lnTo>
                  <a:pt x="9571558" y="0"/>
                </a:lnTo>
                <a:lnTo>
                  <a:pt x="9571558" y="13364063"/>
                </a:lnTo>
                <a:lnTo>
                  <a:pt x="0" y="133640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62016" y="530749"/>
            <a:ext cx="1530480" cy="1390824"/>
          </a:xfrm>
          <a:custGeom>
            <a:avLst/>
            <a:gdLst/>
            <a:ahLst/>
            <a:cxnLst/>
            <a:rect l="l" t="t" r="r" b="b"/>
            <a:pathLst>
              <a:path w="1530480" h="1390824">
                <a:moveTo>
                  <a:pt x="0" y="0"/>
                </a:moveTo>
                <a:lnTo>
                  <a:pt x="1530480" y="0"/>
                </a:lnTo>
                <a:lnTo>
                  <a:pt x="1530480" y="1390823"/>
                </a:lnTo>
                <a:lnTo>
                  <a:pt x="0" y="13908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69767" y="2190482"/>
            <a:ext cx="7372175" cy="7801243"/>
          </a:xfrm>
          <a:custGeom>
            <a:avLst/>
            <a:gdLst/>
            <a:ahLst/>
            <a:cxnLst/>
            <a:rect l="l" t="t" r="r" b="b"/>
            <a:pathLst>
              <a:path w="7372175" h="7801243">
                <a:moveTo>
                  <a:pt x="0" y="0"/>
                </a:moveTo>
                <a:lnTo>
                  <a:pt x="7372175" y="0"/>
                </a:lnTo>
                <a:lnTo>
                  <a:pt x="7372175" y="7801243"/>
                </a:lnTo>
                <a:lnTo>
                  <a:pt x="0" y="78012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814493" y="345503"/>
            <a:ext cx="5733217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Gagalin"/>
              </a:rPr>
              <a:t>Contacts...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74016" y="8490020"/>
            <a:ext cx="5885356" cy="9890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93"/>
              </a:lnSpc>
              <a:spcBef>
                <a:spcPct val="0"/>
              </a:spcBef>
            </a:pPr>
            <a:r>
              <a:rPr lang="en-US" sz="4692" dirty="0">
                <a:solidFill>
                  <a:srgbClr val="FFFFFF"/>
                </a:solidFill>
                <a:latin typeface="Georgia Pro Bold"/>
              </a:rPr>
              <a:t>Siddhant </a:t>
            </a:r>
            <a:r>
              <a:rPr lang="en-US" sz="4692" dirty="0" err="1">
                <a:solidFill>
                  <a:srgbClr val="FFFFFF"/>
                </a:solidFill>
                <a:latin typeface="Georgia Pro Bold"/>
              </a:rPr>
              <a:t>Lalpuria</a:t>
            </a:r>
            <a:r>
              <a:rPr lang="en-US" sz="4692" dirty="0">
                <a:solidFill>
                  <a:srgbClr val="FFFFFF"/>
                </a:solidFill>
                <a:latin typeface="Georgia Pro Bold"/>
              </a:rPr>
              <a:t>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74016" y="2353611"/>
            <a:ext cx="5392221" cy="989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93"/>
              </a:lnSpc>
              <a:spcBef>
                <a:spcPct val="0"/>
              </a:spcBef>
            </a:pPr>
            <a:r>
              <a:rPr lang="en-US" sz="4692">
                <a:solidFill>
                  <a:srgbClr val="FFFFFF"/>
                </a:solidFill>
                <a:latin typeface="Georgia Pro Bold"/>
              </a:rPr>
              <a:t>Shivam Sharma: 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4433883"/>
            <a:ext cx="5682853" cy="989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93"/>
              </a:lnSpc>
              <a:spcBef>
                <a:spcPct val="0"/>
              </a:spcBef>
            </a:pPr>
            <a:r>
              <a:rPr lang="en-US" sz="4692">
                <a:solidFill>
                  <a:srgbClr val="141414"/>
                </a:solidFill>
                <a:latin typeface="Georgia Pro Bold"/>
              </a:rPr>
              <a:t> Gautam Chandak: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84521" y="6250772"/>
            <a:ext cx="4171209" cy="9890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93"/>
              </a:lnSpc>
              <a:spcBef>
                <a:spcPct val="0"/>
              </a:spcBef>
            </a:pPr>
            <a:r>
              <a:rPr lang="en-US" sz="4692" dirty="0">
                <a:solidFill>
                  <a:srgbClr val="141414"/>
                </a:solidFill>
                <a:latin typeface="Georgia Pro Bold"/>
              </a:rPr>
              <a:t>Harsh Shah:</a:t>
            </a:r>
          </a:p>
        </p:txBody>
      </p:sp>
      <p:sp>
        <p:nvSpPr>
          <p:cNvPr id="10" name="Freeform 10"/>
          <p:cNvSpPr/>
          <p:nvPr/>
        </p:nvSpPr>
        <p:spPr>
          <a:xfrm rot="-10800000">
            <a:off x="7841942" y="2190482"/>
            <a:ext cx="7372175" cy="7801243"/>
          </a:xfrm>
          <a:custGeom>
            <a:avLst/>
            <a:gdLst/>
            <a:ahLst/>
            <a:cxnLst/>
            <a:rect l="l" t="t" r="r" b="b"/>
            <a:pathLst>
              <a:path w="7372175" h="7801243">
                <a:moveTo>
                  <a:pt x="0" y="0"/>
                </a:moveTo>
                <a:lnTo>
                  <a:pt x="7372174" y="0"/>
                </a:lnTo>
                <a:lnTo>
                  <a:pt x="7372174" y="7801243"/>
                </a:lnTo>
                <a:lnTo>
                  <a:pt x="0" y="78012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381927" y="8624967"/>
            <a:ext cx="4334073" cy="854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 dirty="0">
                <a:solidFill>
                  <a:srgbClr val="FFFFFF"/>
                </a:solidFill>
                <a:latin typeface="Belleza"/>
              </a:rPr>
              <a:t>+919057781000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381927" y="2713032"/>
            <a:ext cx="4334073" cy="854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 dirty="0">
                <a:solidFill>
                  <a:srgbClr val="FFFFFF"/>
                </a:solidFill>
                <a:latin typeface="Belleza"/>
              </a:rPr>
              <a:t>+919569314977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381927" y="4614858"/>
            <a:ext cx="4334073" cy="854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 dirty="0">
                <a:solidFill>
                  <a:srgbClr val="141414"/>
                </a:solidFill>
                <a:latin typeface="Belleza"/>
              </a:rPr>
              <a:t>+919755180883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81927" y="6745284"/>
            <a:ext cx="4168021" cy="854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141414"/>
                </a:solidFill>
                <a:latin typeface="Belleza"/>
              </a:rPr>
              <a:t>+917457950387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892226" y="-11971015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2" y="0"/>
                </a:lnTo>
                <a:lnTo>
                  <a:pt x="15841852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377636" y="4953472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821929" y="3590024"/>
            <a:ext cx="14255395" cy="27926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880"/>
              </a:lnSpc>
            </a:pPr>
            <a:r>
              <a:rPr lang="en-US" sz="16343">
                <a:solidFill>
                  <a:srgbClr val="FFFFFF"/>
                </a:solidFill>
                <a:latin typeface="Canva Sans Bold"/>
              </a:rPr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343216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23709" y="2020900"/>
            <a:ext cx="8119609" cy="7683180"/>
          </a:xfrm>
          <a:custGeom>
            <a:avLst/>
            <a:gdLst/>
            <a:ahLst/>
            <a:cxnLst/>
            <a:rect l="l" t="t" r="r" b="b"/>
            <a:pathLst>
              <a:path w="8119609" h="7683180">
                <a:moveTo>
                  <a:pt x="0" y="0"/>
                </a:moveTo>
                <a:lnTo>
                  <a:pt x="8119610" y="0"/>
                </a:lnTo>
                <a:lnTo>
                  <a:pt x="8119610" y="7683180"/>
                </a:lnTo>
                <a:lnTo>
                  <a:pt x="0" y="76831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721031" y="2020900"/>
            <a:ext cx="8119609" cy="7683180"/>
          </a:xfrm>
          <a:custGeom>
            <a:avLst/>
            <a:gdLst/>
            <a:ahLst/>
            <a:cxnLst/>
            <a:rect l="l" t="t" r="r" b="b"/>
            <a:pathLst>
              <a:path w="8119609" h="7683180">
                <a:moveTo>
                  <a:pt x="0" y="0"/>
                </a:moveTo>
                <a:lnTo>
                  <a:pt x="8119609" y="0"/>
                </a:lnTo>
                <a:lnTo>
                  <a:pt x="8119609" y="7683180"/>
                </a:lnTo>
                <a:lnTo>
                  <a:pt x="0" y="76831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67714" y="3527878"/>
            <a:ext cx="4233149" cy="889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3"/>
              </a:lnSpc>
            </a:pPr>
            <a:r>
              <a:rPr lang="en-US" sz="4306">
                <a:solidFill>
                  <a:srgbClr val="FFFFFF"/>
                </a:solidFill>
                <a:latin typeface="Belleza"/>
              </a:rPr>
              <a:t>Sorting &amp; </a:t>
            </a:r>
          </a:p>
          <a:p>
            <a:pPr algn="ctr">
              <a:lnSpc>
                <a:spcPts val="6029"/>
              </a:lnSpc>
              <a:spcBef>
                <a:spcPct val="0"/>
              </a:spcBef>
            </a:pPr>
            <a:r>
              <a:rPr lang="en-US" sz="4306">
                <a:solidFill>
                  <a:srgbClr val="FFFFFF"/>
                </a:solidFill>
                <a:latin typeface="Belleza"/>
              </a:rPr>
              <a:t>Recursion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349249" y="-180975"/>
            <a:ext cx="13589503" cy="1576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Gagalin"/>
              </a:rPr>
              <a:t>Week-wise Project Flow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417486" y="2173300"/>
            <a:ext cx="3914486" cy="944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42"/>
              </a:lnSpc>
            </a:pPr>
            <a:r>
              <a:rPr lang="en-US" sz="4320">
                <a:solidFill>
                  <a:srgbClr val="FFFFFF"/>
                </a:solidFill>
                <a:latin typeface="Belleza"/>
              </a:rPr>
              <a:t>Basic C++,STL </a:t>
            </a:r>
          </a:p>
          <a:p>
            <a:pPr algn="ctr">
              <a:lnSpc>
                <a:spcPts val="3542"/>
              </a:lnSpc>
            </a:pPr>
            <a:r>
              <a:rPr lang="en-US" sz="4320">
                <a:solidFill>
                  <a:srgbClr val="FFFFFF"/>
                </a:solidFill>
                <a:latin typeface="Belleza"/>
              </a:rPr>
              <a:t>&amp; Git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780836" y="5270913"/>
            <a:ext cx="4059805" cy="886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58"/>
              </a:lnSpc>
              <a:spcBef>
                <a:spcPct val="0"/>
              </a:spcBef>
            </a:pPr>
            <a:r>
              <a:rPr lang="en-US" sz="5184">
                <a:solidFill>
                  <a:srgbClr val="FFFFFF"/>
                </a:solidFill>
                <a:latin typeface="Belleza"/>
              </a:rPr>
              <a:t>Advanced STL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637278" y="1789945"/>
            <a:ext cx="3846719" cy="1184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77"/>
              </a:lnSpc>
              <a:spcBef>
                <a:spcPct val="0"/>
              </a:spcBef>
            </a:pPr>
            <a:r>
              <a:rPr lang="en-US" sz="6912">
                <a:solidFill>
                  <a:srgbClr val="FFFFFF"/>
                </a:solidFill>
                <a:latin typeface="Belleza"/>
              </a:rPr>
              <a:t>Graphs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199038" y="5469314"/>
            <a:ext cx="3844281" cy="827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1"/>
              </a:lnSpc>
            </a:pPr>
            <a:r>
              <a:rPr lang="en-US" sz="4320">
                <a:solidFill>
                  <a:srgbClr val="FFFFFF"/>
                </a:solidFill>
                <a:latin typeface="Belleza"/>
              </a:rPr>
              <a:t>Pathfinding Algorithms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213880" y="3452140"/>
            <a:ext cx="3846719" cy="945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4406">
                <a:solidFill>
                  <a:srgbClr val="FFFFFF"/>
                </a:solidFill>
                <a:latin typeface="Belleza"/>
              </a:rPr>
              <a:t>Dynamic</a:t>
            </a:r>
          </a:p>
          <a:p>
            <a:pPr algn="ctr">
              <a:lnSpc>
                <a:spcPts val="3437"/>
              </a:lnSpc>
            </a:pPr>
            <a:r>
              <a:rPr lang="en-US" sz="4406">
                <a:solidFill>
                  <a:srgbClr val="FFFFFF"/>
                </a:solidFill>
                <a:latin typeface="Belleza"/>
              </a:rPr>
              <a:t> Programming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52441" y="8593787"/>
            <a:ext cx="3879532" cy="741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8"/>
              </a:lnSpc>
              <a:spcBef>
                <a:spcPct val="0"/>
              </a:spcBef>
            </a:pPr>
            <a:r>
              <a:rPr lang="en-US" sz="4320">
                <a:solidFill>
                  <a:srgbClr val="FFFFFF"/>
                </a:solidFill>
                <a:latin typeface="Belleza"/>
              </a:rPr>
              <a:t>Mid-Term Eval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044869" y="7151532"/>
            <a:ext cx="3878841" cy="1184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77"/>
              </a:lnSpc>
              <a:spcBef>
                <a:spcPct val="0"/>
              </a:spcBef>
            </a:pPr>
            <a:r>
              <a:rPr lang="en-US" sz="6912">
                <a:solidFill>
                  <a:srgbClr val="FFFFFF"/>
                </a:solidFill>
                <a:latin typeface="Belleza"/>
              </a:rPr>
              <a:t>Trees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274924" y="7396682"/>
            <a:ext cx="3879532" cy="741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8"/>
              </a:lnSpc>
              <a:spcBef>
                <a:spcPct val="0"/>
              </a:spcBef>
            </a:pPr>
            <a:r>
              <a:rPr lang="en-US" sz="4320">
                <a:solidFill>
                  <a:srgbClr val="FFFFFF"/>
                </a:solidFill>
                <a:latin typeface="Belleza"/>
              </a:rPr>
              <a:t>End-Term Eval I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78146" y="8729492"/>
            <a:ext cx="3879532" cy="741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8"/>
              </a:lnSpc>
              <a:spcBef>
                <a:spcPct val="0"/>
              </a:spcBef>
            </a:pPr>
            <a:r>
              <a:rPr lang="en-US" sz="4320">
                <a:solidFill>
                  <a:srgbClr val="FFFFFF"/>
                </a:solidFill>
                <a:latin typeface="Belleza"/>
              </a:rPr>
              <a:t>End-Term Eval II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85645" y="2528388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482371" y="3592112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311746" y="5473425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465257" y="7354371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85645" y="8449275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5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100863" y="2554418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6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697590" y="3618141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7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526964" y="5499454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8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680475" y="7380401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9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100863" y="8475304"/>
            <a:ext cx="1111937" cy="885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0"/>
              </a:lnSpc>
            </a:pPr>
            <a:r>
              <a:rPr lang="en-US" sz="7671">
                <a:solidFill>
                  <a:srgbClr val="141414"/>
                </a:solidFill>
                <a:latin typeface="Belleza"/>
              </a:rPr>
              <a:t>10</a:t>
            </a:r>
          </a:p>
        </p:txBody>
      </p:sp>
      <p:sp>
        <p:nvSpPr>
          <p:cNvPr id="25" name="Freeform 25"/>
          <p:cNvSpPr/>
          <p:nvPr/>
        </p:nvSpPr>
        <p:spPr>
          <a:xfrm rot="7876126">
            <a:off x="-4848678" y="2194749"/>
            <a:ext cx="9144000" cy="7143750"/>
          </a:xfrm>
          <a:custGeom>
            <a:avLst/>
            <a:gdLst/>
            <a:ahLst/>
            <a:cxnLst/>
            <a:rect l="l" t="t" r="r" b="b"/>
            <a:pathLst>
              <a:path w="9144000" h="7143750">
                <a:moveTo>
                  <a:pt x="0" y="0"/>
                </a:moveTo>
                <a:lnTo>
                  <a:pt x="9144000" y="0"/>
                </a:lnTo>
                <a:lnTo>
                  <a:pt x="9144000" y="7143750"/>
                </a:lnTo>
                <a:lnTo>
                  <a:pt x="0" y="71437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0000"/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 rot="7876126">
            <a:off x="14327399" y="932177"/>
            <a:ext cx="9144000" cy="7143750"/>
          </a:xfrm>
          <a:custGeom>
            <a:avLst/>
            <a:gdLst/>
            <a:ahLst/>
            <a:cxnLst/>
            <a:rect l="l" t="t" r="r" b="b"/>
            <a:pathLst>
              <a:path w="9144000" h="7143750">
                <a:moveTo>
                  <a:pt x="0" y="0"/>
                </a:moveTo>
                <a:lnTo>
                  <a:pt x="9144000" y="0"/>
                </a:lnTo>
                <a:lnTo>
                  <a:pt x="9144000" y="7143750"/>
                </a:lnTo>
                <a:lnTo>
                  <a:pt x="0" y="71437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0000"/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451"/>
            <a:ext cx="1934498" cy="1934498"/>
          </a:xfrm>
          <a:custGeom>
            <a:avLst/>
            <a:gdLst/>
            <a:ahLst/>
            <a:cxnLst/>
            <a:rect l="l" t="t" r="r" b="b"/>
            <a:pathLst>
              <a:path w="1934498" h="1934498">
                <a:moveTo>
                  <a:pt x="0" y="0"/>
                </a:moveTo>
                <a:lnTo>
                  <a:pt x="1934498" y="0"/>
                </a:lnTo>
                <a:lnTo>
                  <a:pt x="1934498" y="1934498"/>
                </a:lnTo>
                <a:lnTo>
                  <a:pt x="0" y="19344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826242" y="-1761449"/>
            <a:ext cx="7957214" cy="1761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15"/>
              </a:lnSpc>
            </a:pPr>
            <a:r>
              <a:rPr lang="en-US" sz="10296">
                <a:solidFill>
                  <a:srgbClr val="FFFFFF"/>
                </a:solidFill>
                <a:latin typeface="Gagalin"/>
              </a:rPr>
              <a:t>Project Flow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22234" y="2887651"/>
            <a:ext cx="8084166" cy="64285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13106" lvl="1" indent="-506553">
              <a:lnSpc>
                <a:spcPts val="8493"/>
              </a:lnSpc>
              <a:buFont typeface="Arial"/>
              <a:buChar char="•"/>
            </a:pPr>
            <a:r>
              <a:rPr lang="en-US" sz="4692" dirty="0">
                <a:solidFill>
                  <a:srgbClr val="FFFFFF"/>
                </a:solidFill>
                <a:latin typeface="Georgia Pro"/>
              </a:rPr>
              <a:t>User Input/Output</a:t>
            </a:r>
          </a:p>
          <a:p>
            <a:pPr marL="1013106" lvl="1" indent="-506553">
              <a:lnSpc>
                <a:spcPts val="8493"/>
              </a:lnSpc>
              <a:buFont typeface="Arial"/>
              <a:buChar char="•"/>
            </a:pPr>
            <a:r>
              <a:rPr lang="en-US" sz="4692" dirty="0">
                <a:solidFill>
                  <a:srgbClr val="FFFFFF"/>
                </a:solidFill>
                <a:latin typeface="Georgia Pro"/>
              </a:rPr>
              <a:t>Data Types</a:t>
            </a:r>
          </a:p>
          <a:p>
            <a:pPr marL="1013106" lvl="1" indent="-506553">
              <a:lnSpc>
                <a:spcPts val="8493"/>
              </a:lnSpc>
              <a:buFont typeface="Arial"/>
              <a:buChar char="•"/>
            </a:pPr>
            <a:r>
              <a:rPr lang="en-US" sz="4692" dirty="0">
                <a:solidFill>
                  <a:srgbClr val="FFFFFF"/>
                </a:solidFill>
                <a:latin typeface="Georgia Pro"/>
              </a:rPr>
              <a:t>Conditions &amp; Loops</a:t>
            </a:r>
          </a:p>
          <a:p>
            <a:pPr marL="1013106" lvl="1" indent="-506553">
              <a:lnSpc>
                <a:spcPts val="8493"/>
              </a:lnSpc>
              <a:buFont typeface="Arial"/>
              <a:buChar char="•"/>
            </a:pPr>
            <a:r>
              <a:rPr lang="en-US" sz="4692" dirty="0">
                <a:solidFill>
                  <a:srgbClr val="FFFFFF"/>
                </a:solidFill>
                <a:latin typeface="Georgia Pro"/>
              </a:rPr>
              <a:t>Functions</a:t>
            </a:r>
          </a:p>
          <a:p>
            <a:pPr marL="1013106" lvl="1" indent="-506553">
              <a:lnSpc>
                <a:spcPts val="8493"/>
              </a:lnSpc>
              <a:buFont typeface="Arial"/>
              <a:buChar char="•"/>
            </a:pPr>
            <a:r>
              <a:rPr lang="en-US" sz="4692" dirty="0">
                <a:solidFill>
                  <a:srgbClr val="FFFFFF"/>
                </a:solidFill>
                <a:latin typeface="Georgia Pro"/>
              </a:rPr>
              <a:t>STL: Vectors, Pair, Array</a:t>
            </a:r>
          </a:p>
          <a:p>
            <a:pPr marL="1013106" lvl="1" indent="-506553">
              <a:lnSpc>
                <a:spcPts val="8493"/>
              </a:lnSpc>
              <a:buFont typeface="Arial"/>
              <a:buChar char="•"/>
            </a:pPr>
            <a:r>
              <a:rPr lang="en-US" sz="4692" dirty="0">
                <a:solidFill>
                  <a:srgbClr val="FFFFFF"/>
                </a:solidFill>
                <a:latin typeface="Georgia Pro"/>
              </a:rPr>
              <a:t>Git &amp; GitHub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962842" y="1784341"/>
            <a:ext cx="9684014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00"/>
              </a:lnSpc>
            </a:pPr>
            <a:r>
              <a:rPr lang="en-US" sz="6000" spc="450">
                <a:solidFill>
                  <a:srgbClr val="1DB5CA"/>
                </a:solidFill>
                <a:latin typeface="League Spartan"/>
              </a:rPr>
              <a:t>BASIC C++,STL &amp; GIT</a:t>
            </a:r>
          </a:p>
        </p:txBody>
      </p:sp>
      <p:sp>
        <p:nvSpPr>
          <p:cNvPr id="6" name="TextBox 6"/>
          <p:cNvSpPr txBox="1"/>
          <p:nvPr/>
        </p:nvSpPr>
        <p:spPr>
          <a:xfrm rot="-449580">
            <a:off x="5851948" y="495584"/>
            <a:ext cx="5221340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00"/>
              </a:lnSpc>
            </a:pPr>
            <a:r>
              <a:rPr lang="en-US" sz="6000">
                <a:solidFill>
                  <a:srgbClr val="1DB5CA"/>
                </a:solidFill>
                <a:latin typeface="Yellowtail"/>
              </a:rPr>
              <a:t>Week 1</a:t>
            </a:r>
          </a:p>
        </p:txBody>
      </p:sp>
      <p:sp>
        <p:nvSpPr>
          <p:cNvPr id="7" name="Freeform 7"/>
          <p:cNvSpPr/>
          <p:nvPr/>
        </p:nvSpPr>
        <p:spPr>
          <a:xfrm rot="7876126">
            <a:off x="-4074447" y="6776645"/>
            <a:ext cx="9144000" cy="7143750"/>
          </a:xfrm>
          <a:custGeom>
            <a:avLst/>
            <a:gdLst/>
            <a:ahLst/>
            <a:cxnLst/>
            <a:rect l="l" t="t" r="r" b="b"/>
            <a:pathLst>
              <a:path w="9144000" h="7143750">
                <a:moveTo>
                  <a:pt x="0" y="0"/>
                </a:moveTo>
                <a:lnTo>
                  <a:pt x="9144000" y="0"/>
                </a:lnTo>
                <a:lnTo>
                  <a:pt x="9144000" y="7143750"/>
                </a:lnTo>
                <a:lnTo>
                  <a:pt x="0" y="71437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0000"/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7133259">
            <a:off x="10745205" y="-572258"/>
            <a:ext cx="9571559" cy="13364063"/>
          </a:xfrm>
          <a:custGeom>
            <a:avLst/>
            <a:gdLst/>
            <a:ahLst/>
            <a:cxnLst/>
            <a:rect l="l" t="t" r="r" b="b"/>
            <a:pathLst>
              <a:path w="9571559" h="13364063">
                <a:moveTo>
                  <a:pt x="0" y="0"/>
                </a:moveTo>
                <a:lnTo>
                  <a:pt x="9571559" y="0"/>
                </a:lnTo>
                <a:lnTo>
                  <a:pt x="9571559" y="13364063"/>
                </a:lnTo>
                <a:lnTo>
                  <a:pt x="0" y="1336406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447294" y="-36195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445595" y="4541569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173671" y="4152900"/>
            <a:ext cx="7774385" cy="5340712"/>
          </a:xfrm>
          <a:custGeom>
            <a:avLst/>
            <a:gdLst/>
            <a:ahLst/>
            <a:cxnLst/>
            <a:rect l="l" t="t" r="r" b="b"/>
            <a:pathLst>
              <a:path w="6594257" h="5393920">
                <a:moveTo>
                  <a:pt x="0" y="0"/>
                </a:moveTo>
                <a:lnTo>
                  <a:pt x="6594257" y="0"/>
                </a:lnTo>
                <a:lnTo>
                  <a:pt x="6594257" y="5393920"/>
                </a:lnTo>
                <a:lnTo>
                  <a:pt x="0" y="53939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483304"/>
            <a:ext cx="7614265" cy="976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60"/>
              </a:lnSpc>
            </a:pPr>
            <a:r>
              <a:rPr lang="en-US" sz="5685">
                <a:solidFill>
                  <a:srgbClr val="FFFFFF"/>
                </a:solidFill>
                <a:latin typeface="Canva Sans Bold"/>
              </a:rPr>
              <a:t>USER INPUT/OUTPUT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829099"/>
            <a:ext cx="17259300" cy="1047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2"/>
              </a:lnSpc>
            </a:pPr>
            <a:r>
              <a:rPr lang="en-US" sz="3001">
                <a:solidFill>
                  <a:srgbClr val="FFFFFF"/>
                </a:solidFill>
                <a:latin typeface="Canva Sans"/>
              </a:rPr>
              <a:t>In real world problems, we generally take up some inputs from user and perform some functions and then provide the output.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248277"/>
            <a:ext cx="15739229" cy="514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14"/>
              </a:lnSpc>
            </a:pPr>
            <a:r>
              <a:rPr lang="en-US" sz="3010">
                <a:solidFill>
                  <a:srgbClr val="FFFFFF"/>
                </a:solidFill>
                <a:latin typeface="Canva Sans"/>
              </a:rPr>
              <a:t>In C++, we take inputs using </a:t>
            </a:r>
            <a:r>
              <a:rPr lang="en-US" sz="3010">
                <a:solidFill>
                  <a:srgbClr val="FFFFFF"/>
                </a:solidFill>
                <a:latin typeface="Canva Sans Bold"/>
              </a:rPr>
              <a:t>cin</a:t>
            </a:r>
            <a:r>
              <a:rPr lang="en-US" sz="3010">
                <a:solidFill>
                  <a:srgbClr val="FFFFFF"/>
                </a:solidFill>
                <a:latin typeface="Canva Sans"/>
              </a:rPr>
              <a:t> function and to display outputs, we use </a:t>
            </a:r>
            <a:r>
              <a:rPr lang="en-US" sz="3010">
                <a:solidFill>
                  <a:srgbClr val="FFFFFF"/>
                </a:solidFill>
                <a:latin typeface="Canva Sans Bold"/>
              </a:rPr>
              <a:t>cout</a:t>
            </a:r>
            <a:r>
              <a:rPr lang="en-US" sz="3010">
                <a:solidFill>
                  <a:srgbClr val="FFFFFF"/>
                </a:solidFill>
                <a:latin typeface="Canva Sans"/>
              </a:rPr>
              <a:t> function.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38344" y="4519930"/>
            <a:ext cx="8620006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Here is an example, where we take age as an input and then print its as output.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8344" y="6643370"/>
            <a:ext cx="9135328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If you want you can explore more in the following link (</a:t>
            </a:r>
            <a:r>
              <a:rPr lang="en-US" sz="3399" u="sng">
                <a:solidFill>
                  <a:srgbClr val="FFFFFF"/>
                </a:solidFill>
                <a:latin typeface="Canva Sans"/>
                <a:hlinkClick r:id="rId5" tooltip="https://www.geeksforgeeks.org/basic-input-output-c/"/>
              </a:rPr>
              <a:t>1</a:t>
            </a:r>
            <a:r>
              <a:rPr lang="en-US" sz="3399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  <p:sp>
        <p:nvSpPr>
          <p:cNvPr id="10" name="Freeform 10"/>
          <p:cNvSpPr/>
          <p:nvPr/>
        </p:nvSpPr>
        <p:spPr>
          <a:xfrm>
            <a:off x="-5134368" y="-11112133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6496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056171" y="-11341691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462481" y="428461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2" y="0"/>
                </a:lnTo>
                <a:lnTo>
                  <a:pt x="15841852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953822" y="3891609"/>
            <a:ext cx="7876978" cy="6052491"/>
          </a:xfrm>
          <a:custGeom>
            <a:avLst/>
            <a:gdLst/>
            <a:ahLst/>
            <a:cxnLst/>
            <a:rect l="l" t="t" r="r" b="b"/>
            <a:pathLst>
              <a:path w="7876978" h="6052491">
                <a:moveTo>
                  <a:pt x="0" y="0"/>
                </a:moveTo>
                <a:lnTo>
                  <a:pt x="7876979" y="0"/>
                </a:lnTo>
                <a:lnTo>
                  <a:pt x="7876979" y="6052490"/>
                </a:lnTo>
                <a:lnTo>
                  <a:pt x="0" y="60524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22637" y="512295"/>
            <a:ext cx="4202186" cy="92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0"/>
              </a:lnSpc>
            </a:pPr>
            <a:r>
              <a:rPr lang="en-US" sz="5429">
                <a:solidFill>
                  <a:srgbClr val="FFFFFF"/>
                </a:solidFill>
                <a:latin typeface="Canva Sans Bold"/>
              </a:rPr>
              <a:t>DATA TYPES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22637" y="1754528"/>
            <a:ext cx="14322163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Canva Sans"/>
              </a:rPr>
              <a:t>It defines what type of data will be stored in the variable defined.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22578" y="2823522"/>
            <a:ext cx="7005042" cy="418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Different types of data types are: 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1) Integer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2) Float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3) Double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4) Character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5) String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6) Boolean, etc.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22578" y="7820361"/>
            <a:ext cx="577929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"/>
              </a:rPr>
              <a:t>You can explore more on (</a:t>
            </a:r>
            <a:r>
              <a:rPr lang="en-US" sz="3399" u="sng" dirty="0">
                <a:solidFill>
                  <a:srgbClr val="FFFFFF"/>
                </a:solidFill>
                <a:latin typeface="Canva Sans"/>
                <a:hlinkClick r:id="rId5" tooltip="https://www.geeksforgeeks.org/cpp-data-types/"/>
              </a:rPr>
              <a:t>2</a:t>
            </a:r>
            <a:r>
              <a:rPr lang="en-US" sz="3399" dirty="0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1846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892226" y="-12166572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2" y="0"/>
                </a:lnTo>
                <a:lnTo>
                  <a:pt x="15841852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169367" y="4757739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646767" y="2993895"/>
            <a:ext cx="4612533" cy="7007240"/>
          </a:xfrm>
          <a:custGeom>
            <a:avLst/>
            <a:gdLst/>
            <a:ahLst/>
            <a:cxnLst/>
            <a:rect l="l" t="t" r="r" b="b"/>
            <a:pathLst>
              <a:path w="4612533" h="7007240">
                <a:moveTo>
                  <a:pt x="0" y="0"/>
                </a:moveTo>
                <a:lnTo>
                  <a:pt x="4612533" y="0"/>
                </a:lnTo>
                <a:lnTo>
                  <a:pt x="4612533" y="7007240"/>
                </a:lnTo>
                <a:lnTo>
                  <a:pt x="0" y="70072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62459" y="523298"/>
            <a:ext cx="6610027" cy="925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46"/>
              </a:lnSpc>
            </a:pPr>
            <a:r>
              <a:rPr lang="en-US" sz="5541" b="1" spc="543" dirty="0">
                <a:solidFill>
                  <a:srgbClr val="FFFFFF"/>
                </a:solidFill>
                <a:latin typeface="Oswald Bold"/>
              </a:rPr>
              <a:t>CONDITIONS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62459" y="1869139"/>
            <a:ext cx="16196841" cy="1124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51"/>
              </a:lnSpc>
            </a:pPr>
            <a:r>
              <a:rPr lang="en-US" sz="3298" spc="323">
                <a:solidFill>
                  <a:srgbClr val="F5FFF5"/>
                </a:solidFill>
                <a:latin typeface="DM Sans"/>
              </a:rPr>
              <a:t>We use conditional statements only when we want to execute a part of code, if a condition is satisfied.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658517"/>
            <a:ext cx="10309860" cy="166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In C++, there 2 ways to write conditional statements: 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1) Switch-Case Statements (</a:t>
            </a:r>
            <a:r>
              <a:rPr lang="en-US" sz="3200" u="sng">
                <a:solidFill>
                  <a:srgbClr val="FFFFFF"/>
                </a:solidFill>
                <a:latin typeface="Canva Sans"/>
                <a:hlinkClick r:id="rId5" tooltip="https://www.geeksforgeeks.org/switch-statement-in-cpp/"/>
              </a:rPr>
              <a:t>3</a:t>
            </a:r>
            <a:r>
              <a:rPr lang="en-US" sz="3200">
                <a:solidFill>
                  <a:srgbClr val="FFFFFF"/>
                </a:solidFill>
                <a:latin typeface="Canva Sans"/>
              </a:rPr>
              <a:t>)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2) If-else Statements (</a:t>
            </a:r>
            <a:r>
              <a:rPr lang="en-US" sz="3200" u="sng">
                <a:solidFill>
                  <a:srgbClr val="FFFFFF"/>
                </a:solidFill>
                <a:latin typeface="Canva Sans"/>
                <a:hlinkClick r:id="rId6" tooltip="https://www.geeksforgeeks.org/c-c-if-else-statement-with-examples/"/>
              </a:rPr>
              <a:t>4</a:t>
            </a:r>
            <a:r>
              <a:rPr lang="en-US" sz="3200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933635"/>
            <a:ext cx="11382945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Canva Sans"/>
              </a:rPr>
              <a:t>We can write if statements in if or switch and vice versa. This is called </a:t>
            </a:r>
            <a:r>
              <a:rPr lang="en-US" sz="3300">
                <a:solidFill>
                  <a:srgbClr val="FFFFFF"/>
                </a:solidFill>
                <a:latin typeface="Canva Sans Bold"/>
              </a:rPr>
              <a:t>Nesting</a:t>
            </a:r>
            <a:r>
              <a:rPr lang="en-US" sz="3300">
                <a:solidFill>
                  <a:srgbClr val="FFFFFF"/>
                </a:solidFill>
                <a:latin typeface="Canva Sans"/>
              </a:rPr>
              <a:t>. (</a:t>
            </a:r>
            <a:r>
              <a:rPr lang="en-US" sz="3300" u="sng">
                <a:solidFill>
                  <a:srgbClr val="FFFFFF"/>
                </a:solidFill>
                <a:latin typeface="Canva Sans"/>
                <a:hlinkClick r:id="rId7" tooltip="https://www.geeksforgeeks.org/decision-making-c-cpp/"/>
              </a:rPr>
              <a:t>5</a:t>
            </a:r>
            <a:r>
              <a:rPr lang="en-US" sz="3300">
                <a:solidFill>
                  <a:srgbClr val="FFFFFF"/>
                </a:solidFill>
                <a:latin typeface="Canva Sans"/>
              </a:rPr>
              <a:t>) (</a:t>
            </a:r>
            <a:r>
              <a:rPr lang="en-US" sz="3300" u="sng">
                <a:solidFill>
                  <a:srgbClr val="FFFFFF"/>
                </a:solidFill>
                <a:latin typeface="Canva Sans"/>
                <a:hlinkClick r:id="rId8" tooltip="https://www.geeksforgeeks.org/nested-switch-case/"/>
              </a:rPr>
              <a:t>6</a:t>
            </a:r>
            <a:r>
              <a:rPr lang="en-US" sz="3300">
                <a:solidFill>
                  <a:srgbClr val="FFFFFF"/>
                </a:solidFill>
                <a:latin typeface="Canva Sans"/>
              </a:rPr>
              <a:t>) (</a:t>
            </a:r>
            <a:r>
              <a:rPr lang="en-US" sz="3300" u="sng">
                <a:solidFill>
                  <a:srgbClr val="FFFFFF"/>
                </a:solidFill>
                <a:latin typeface="Canva Sans"/>
                <a:hlinkClick r:id="rId9" tooltip="https://www.geeksforgeeks.org/cpp-nested-if-else-statement/"/>
              </a:rPr>
              <a:t>7</a:t>
            </a:r>
            <a:r>
              <a:rPr lang="en-US" sz="3300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2459" y="7688140"/>
            <a:ext cx="11093305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Well there are difference in switch-case and if-else statements and it depends on user and conditions to decide which one to prefer. (</a:t>
            </a:r>
            <a:r>
              <a:rPr lang="en-US" sz="3399" u="sng">
                <a:solidFill>
                  <a:srgbClr val="FFFFFF"/>
                </a:solidFill>
                <a:latin typeface="Canva Sans"/>
                <a:hlinkClick r:id="rId10" tooltip="https://www.geeksforgeeks.org/difference-between-if-else-and-switch-in-c/"/>
              </a:rPr>
              <a:t>8</a:t>
            </a:r>
            <a:r>
              <a:rPr lang="en-US" sz="3399">
                <a:solidFill>
                  <a:srgbClr val="FFFFFF"/>
                </a:solidFill>
                <a:latin typeface="Canva Sans"/>
              </a:rPr>
              <a:t>) (</a:t>
            </a:r>
            <a:r>
              <a:rPr lang="en-US" sz="3399" u="sng">
                <a:solidFill>
                  <a:srgbClr val="FFFFFF"/>
                </a:solidFill>
                <a:latin typeface="Canva Sans"/>
                <a:hlinkClick r:id="rId11" tooltip="https://testbook.com/key-differences/difference-between-if-else-and-switch"/>
              </a:rPr>
              <a:t>9</a:t>
            </a:r>
            <a:r>
              <a:rPr lang="en-US" sz="3399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6725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07616" y="-11799821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491369" y="4672076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83051" y="4057168"/>
            <a:ext cx="7781127" cy="5957984"/>
          </a:xfrm>
          <a:custGeom>
            <a:avLst/>
            <a:gdLst/>
            <a:ahLst/>
            <a:cxnLst/>
            <a:rect l="l" t="t" r="r" b="b"/>
            <a:pathLst>
              <a:path w="7781127" h="5957984">
                <a:moveTo>
                  <a:pt x="0" y="0"/>
                </a:moveTo>
                <a:lnTo>
                  <a:pt x="7781127" y="0"/>
                </a:lnTo>
                <a:lnTo>
                  <a:pt x="7781127" y="5957984"/>
                </a:lnTo>
                <a:lnTo>
                  <a:pt x="0" y="59579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493667"/>
            <a:ext cx="6776683" cy="915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680" b="1" spc="556" dirty="0">
                <a:solidFill>
                  <a:srgbClr val="FFFFFF"/>
                </a:solidFill>
                <a:latin typeface="Oswald Bold"/>
              </a:rPr>
              <a:t>LOOPS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730936"/>
            <a:ext cx="16751166" cy="1098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13"/>
              </a:lnSpc>
            </a:pPr>
            <a:r>
              <a:rPr lang="en-US" sz="3198" spc="313">
                <a:solidFill>
                  <a:srgbClr val="F5FFF5"/>
                </a:solidFill>
                <a:latin typeface="DM Sans"/>
              </a:rPr>
              <a:t>Loops are very useful functions. They helps to iterate a set of code any finite number of times.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115152"/>
            <a:ext cx="12141280" cy="2223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For making loops, we can use any of the following 3 functions: 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1) For loop (</a:t>
            </a:r>
            <a:r>
              <a:rPr lang="en-US" sz="3200" u="sng">
                <a:solidFill>
                  <a:srgbClr val="FFFFFF"/>
                </a:solidFill>
                <a:latin typeface="Canva Sans"/>
                <a:hlinkClick r:id="rId5" tooltip="https://www.geeksforgeeks.org/cpp-for-loop/"/>
              </a:rPr>
              <a:t>11</a:t>
            </a:r>
            <a:r>
              <a:rPr lang="en-US" sz="3200">
                <a:solidFill>
                  <a:srgbClr val="FFFFFF"/>
                </a:solidFill>
                <a:latin typeface="Canva Sans"/>
              </a:rPr>
              <a:t>)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2) While loop (</a:t>
            </a:r>
            <a:r>
              <a:rPr lang="en-US" sz="3200" u="sng">
                <a:solidFill>
                  <a:srgbClr val="FFFFFF"/>
                </a:solidFill>
                <a:latin typeface="Canva Sans"/>
                <a:hlinkClick r:id="rId6" tooltip="https://www.geeksforgeeks.org/cpp-while-loop/"/>
              </a:rPr>
              <a:t>12</a:t>
            </a:r>
            <a:r>
              <a:rPr lang="en-US" sz="3200">
                <a:solidFill>
                  <a:srgbClr val="FFFFFF"/>
                </a:solidFill>
                <a:latin typeface="Canva Sans"/>
              </a:rPr>
              <a:t>)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3) Do While loop (</a:t>
            </a:r>
            <a:r>
              <a:rPr lang="en-US" sz="3200" u="sng">
                <a:solidFill>
                  <a:srgbClr val="FFFFFF"/>
                </a:solidFill>
                <a:latin typeface="Canva Sans"/>
                <a:hlinkClick r:id="rId7" tooltip="https://www.geeksforgeeks.org/cpp-do-while-loop/"/>
              </a:rPr>
              <a:t>13</a:t>
            </a:r>
            <a:r>
              <a:rPr lang="en-US" sz="3200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681216"/>
            <a:ext cx="8942270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FDFDFD"/>
                </a:solidFill>
                <a:latin typeface="Canva Sans"/>
              </a:rPr>
              <a:t>We can use any of the loop function to write our code.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069253"/>
            <a:ext cx="8942270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FDFDFD"/>
                </a:solidFill>
                <a:latin typeface="Canva Sans"/>
              </a:rPr>
              <a:t>Genarally, most of the people prefers using for loops.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8457290"/>
            <a:ext cx="8942270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Canva Sans"/>
              </a:rPr>
              <a:t>Also, loops and conditional statements can be nested into each other.</a:t>
            </a:r>
          </a:p>
        </p:txBody>
      </p:sp>
    </p:spTree>
    <p:extLst>
      <p:ext uri="{BB962C8B-B14F-4D97-AF65-F5344CB8AC3E}">
        <p14:creationId xmlns:p14="http://schemas.microsoft.com/office/powerpoint/2010/main" val="101850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435065" y="-11971015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47294" y="-3843198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413547" y="4671469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896944" y="3944510"/>
            <a:ext cx="6008740" cy="6008740"/>
          </a:xfrm>
          <a:custGeom>
            <a:avLst/>
            <a:gdLst/>
            <a:ahLst/>
            <a:cxnLst/>
            <a:rect l="l" t="t" r="r" b="b"/>
            <a:pathLst>
              <a:path w="6008740" h="6008740">
                <a:moveTo>
                  <a:pt x="0" y="0"/>
                </a:moveTo>
                <a:lnTo>
                  <a:pt x="6008740" y="0"/>
                </a:lnTo>
                <a:lnTo>
                  <a:pt x="6008740" y="6008740"/>
                </a:lnTo>
                <a:lnTo>
                  <a:pt x="0" y="60087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64127" y="523404"/>
            <a:ext cx="6608359" cy="924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44"/>
              </a:lnSpc>
            </a:pPr>
            <a:r>
              <a:rPr lang="en-US" sz="5539" b="1" spc="542" dirty="0">
                <a:solidFill>
                  <a:srgbClr val="FFFFFF"/>
                </a:solidFill>
                <a:latin typeface="Oswald Bold"/>
              </a:rPr>
              <a:t>FUNCTIONS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664107"/>
            <a:ext cx="16230600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Canva Sans"/>
              </a:rPr>
              <a:t>A function is a set of statements defined by user which takes up some input, and then processes all the codes written in the function and returns the output.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64127" y="3028087"/>
            <a:ext cx="18288000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Canva Sans"/>
              </a:rPr>
              <a:t>Functions are used when a set of statement are being used repeatedly or to make our code look more readable.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124383" y="5996068"/>
            <a:ext cx="1093470" cy="549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63"/>
              </a:lnSpc>
            </a:pPr>
            <a:r>
              <a:rPr lang="en-US" sz="3331" b="1" dirty="0">
                <a:solidFill>
                  <a:srgbClr val="262722"/>
                </a:solidFill>
                <a:latin typeface="Canva Sans"/>
              </a:rPr>
              <a:t>Input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124383" y="9003349"/>
            <a:ext cx="1209263" cy="462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2"/>
              </a:lnSpc>
            </a:pPr>
            <a:r>
              <a:rPr lang="en-US" sz="2744" b="1" dirty="0">
                <a:solidFill>
                  <a:srgbClr val="39301D"/>
                </a:solidFill>
                <a:latin typeface="Canva Sans"/>
              </a:rPr>
              <a:t>Output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124383" y="7644422"/>
            <a:ext cx="1918876" cy="456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7"/>
              </a:lnSpc>
            </a:pPr>
            <a:r>
              <a:rPr lang="en-US" sz="2805" b="1" dirty="0">
                <a:solidFill>
                  <a:srgbClr val="39301D"/>
                </a:solidFill>
                <a:latin typeface="Canva Sans"/>
              </a:rPr>
              <a:t>Operations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773400" y="8595232"/>
            <a:ext cx="1885925" cy="5257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29"/>
              </a:lnSpc>
            </a:pPr>
            <a:r>
              <a:rPr lang="en-US" sz="2949" b="1" dirty="0">
                <a:solidFill>
                  <a:srgbClr val="39301D"/>
                </a:solidFill>
                <a:latin typeface="Canva Sans"/>
              </a:rPr>
              <a:t>Coder :)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400948"/>
            <a:ext cx="9944100" cy="1731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Canva Sans"/>
              </a:rPr>
              <a:t>Functions are of 2 types: </a:t>
            </a:r>
          </a:p>
          <a:p>
            <a:pPr algn="just">
              <a:lnSpc>
                <a:spcPts val="4480"/>
              </a:lnSpc>
            </a:pPr>
            <a:r>
              <a:rPr lang="en-US" sz="3200" dirty="0" smtClean="0">
                <a:solidFill>
                  <a:srgbClr val="FFFFFF"/>
                </a:solidFill>
                <a:latin typeface="Canva Sans"/>
              </a:rPr>
              <a:t>1) Library </a:t>
            </a:r>
            <a:r>
              <a:rPr lang="en-US" sz="3200" dirty="0">
                <a:solidFill>
                  <a:srgbClr val="FFFFFF"/>
                </a:solidFill>
                <a:latin typeface="Canva Sans"/>
              </a:rPr>
              <a:t>Function (e.g. </a:t>
            </a:r>
            <a:r>
              <a:rPr lang="en-US" sz="3200" dirty="0" err="1">
                <a:solidFill>
                  <a:srgbClr val="FFFFFF"/>
                </a:solidFill>
                <a:latin typeface="Canva Sans"/>
              </a:rPr>
              <a:t>sqrt</a:t>
            </a:r>
            <a:r>
              <a:rPr lang="en-US" sz="3200" dirty="0">
                <a:solidFill>
                  <a:srgbClr val="FFFFFF"/>
                </a:solidFill>
                <a:latin typeface="Canva Sans"/>
              </a:rPr>
              <a:t>)</a:t>
            </a:r>
          </a:p>
          <a:p>
            <a:pPr algn="just"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Canva Sans"/>
              </a:rPr>
              <a:t>2) User-defined Function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6416398"/>
            <a:ext cx="11307508" cy="2223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Canva Sans"/>
              </a:rPr>
              <a:t>In user defined functions, we have 2 ways to pass a parameter (input): </a:t>
            </a:r>
          </a:p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Canva Sans"/>
              </a:rPr>
              <a:t>1) Pass by value</a:t>
            </a:r>
          </a:p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Canva Sans"/>
              </a:rPr>
              <a:t>2) Pass by reference.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927781"/>
            <a:ext cx="10374920" cy="109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</a:rPr>
              <a:t>You can check out more on functions in the given article (</a:t>
            </a:r>
            <a:r>
              <a:rPr lang="en-US" sz="3200" u="sng">
                <a:solidFill>
                  <a:srgbClr val="FFFFFF"/>
                </a:solidFill>
                <a:latin typeface="Canva Sans"/>
                <a:hlinkClick r:id="rId5" tooltip="https://www.geeksforgeeks.org/functions-in-cpp/"/>
              </a:rPr>
              <a:t>14</a:t>
            </a:r>
            <a:r>
              <a:rPr lang="en-US" sz="3200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7216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184169" y="-12326089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520684"/>
            <a:ext cx="16230600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694"/>
              </a:lnSpc>
            </a:pPr>
            <a:r>
              <a:rPr lang="en-US" sz="5575" b="1" spc="546" dirty="0">
                <a:solidFill>
                  <a:srgbClr val="FFFFFF"/>
                </a:solidFill>
                <a:latin typeface="Oswald Bold"/>
              </a:rPr>
              <a:t>STL (STANDARD TEMPLATE LIBRARY)</a:t>
            </a:r>
          </a:p>
        </p:txBody>
      </p:sp>
      <p:sp>
        <p:nvSpPr>
          <p:cNvPr id="4" name="Freeform 4"/>
          <p:cNvSpPr/>
          <p:nvPr/>
        </p:nvSpPr>
        <p:spPr>
          <a:xfrm>
            <a:off x="12989172" y="-35433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3"/>
                </a:lnTo>
                <a:lnTo>
                  <a:pt x="0" y="16255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8424187" y="4576805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2945691"/>
            <a:ext cx="16230600" cy="4304195"/>
          </a:xfrm>
          <a:custGeom>
            <a:avLst/>
            <a:gdLst/>
            <a:ahLst/>
            <a:cxnLst/>
            <a:rect l="l" t="t" r="r" b="b"/>
            <a:pathLst>
              <a:path w="16230600" h="4304195">
                <a:moveTo>
                  <a:pt x="0" y="0"/>
                </a:moveTo>
                <a:lnTo>
                  <a:pt x="16230600" y="0"/>
                </a:lnTo>
                <a:lnTo>
                  <a:pt x="16230600" y="4304194"/>
                </a:lnTo>
                <a:lnTo>
                  <a:pt x="0" y="43041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6155" b="-610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918525"/>
            <a:ext cx="10951206" cy="553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51"/>
              </a:lnSpc>
            </a:pPr>
            <a:r>
              <a:rPr lang="en-US" sz="3298" spc="323">
                <a:solidFill>
                  <a:srgbClr val="F5FFF5"/>
                </a:solidFill>
                <a:latin typeface="DM Sans"/>
              </a:rPr>
              <a:t>STL is a set of generic classes and functions.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7888921"/>
            <a:ext cx="4054197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Quick Read (</a:t>
            </a:r>
            <a:r>
              <a:rPr lang="en-US" sz="3399" u="sng">
                <a:solidFill>
                  <a:srgbClr val="FFFFFF"/>
                </a:solidFill>
                <a:latin typeface="Canva Sans"/>
                <a:hlinkClick r:id="rId5" tooltip="https://www.geeksforgeeks.org/the-c-standard-template-library-stl/"/>
              </a:rPr>
              <a:t>16</a:t>
            </a:r>
            <a:r>
              <a:rPr lang="en-US" sz="3399">
                <a:solidFill>
                  <a:srgbClr val="FFFFFF"/>
                </a:solidFill>
                <a:latin typeface="Canva Sans"/>
              </a:rPr>
              <a:t>) (</a:t>
            </a:r>
            <a:r>
              <a:rPr lang="en-US" sz="3399" u="sng">
                <a:solidFill>
                  <a:srgbClr val="FFFFFF"/>
                </a:solidFill>
                <a:latin typeface="Canva Sans"/>
                <a:hlinkClick r:id="rId6" tooltip="https://www.javatpoint.com/cpp-stl-components"/>
              </a:rPr>
              <a:t>17</a:t>
            </a:r>
            <a:r>
              <a:rPr lang="en-US" sz="3399">
                <a:solidFill>
                  <a:srgbClr val="FFFFFF"/>
                </a:solidFill>
                <a:latin typeface="Canva Sans"/>
              </a:rPr>
              <a:t>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53751" y="8694420"/>
            <a:ext cx="15325725" cy="548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dirty="0">
                <a:solidFill>
                  <a:srgbClr val="FFFFFF"/>
                </a:solidFill>
                <a:latin typeface="Canva Sans"/>
              </a:rPr>
              <a:t>It would be helpful for you to understand STL, if you know about </a:t>
            </a:r>
            <a:r>
              <a:rPr lang="en-US" sz="3300" b="1" u="sng" dirty="0">
                <a:solidFill>
                  <a:srgbClr val="FFFFFF"/>
                </a:solidFill>
                <a:latin typeface="Canva Sans Bold"/>
                <a:hlinkClick r:id="rId7" tooltip="https://www.geeksforgeeks.org/templates-cpp/"/>
              </a:rPr>
              <a:t>Temp</a:t>
            </a:r>
            <a:r>
              <a:rPr lang="en-US" sz="3300" b="1" dirty="0">
                <a:solidFill>
                  <a:srgbClr val="FFFFFF"/>
                </a:solidFill>
                <a:latin typeface="Canva Sans Bold"/>
              </a:rPr>
              <a:t>lates</a:t>
            </a:r>
            <a:r>
              <a:rPr lang="en-US" sz="3300" dirty="0">
                <a:solidFill>
                  <a:srgbClr val="FFFFFF"/>
                </a:solidFill>
                <a:latin typeface="Canva Sans 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9558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948</Words>
  <Application>Microsoft Office PowerPoint</Application>
  <PresentationFormat>Custom</PresentationFormat>
  <Paragraphs>124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31" baseType="lpstr">
      <vt:lpstr>Arial</vt:lpstr>
      <vt:lpstr>Calibri</vt:lpstr>
      <vt:lpstr>Canva Sans</vt:lpstr>
      <vt:lpstr>Poppins Medium Bold</vt:lpstr>
      <vt:lpstr>Gagalin</vt:lpstr>
      <vt:lpstr>Canva Sans Bold</vt:lpstr>
      <vt:lpstr>Poppins Medium</vt:lpstr>
      <vt:lpstr>Georgia Pro Bold</vt:lpstr>
      <vt:lpstr>Georgia Pro</vt:lpstr>
      <vt:lpstr>Oswald Bold</vt:lpstr>
      <vt:lpstr>Belleza</vt:lpstr>
      <vt:lpstr>DM Sans</vt:lpstr>
      <vt:lpstr>League Spartan</vt:lpstr>
      <vt:lpstr>Yellowtail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Huffman Highway</dc:title>
  <cp:lastModifiedBy>LENOVO</cp:lastModifiedBy>
  <cp:revision>3</cp:revision>
  <dcterms:created xsi:type="dcterms:W3CDTF">2006-08-16T00:00:00Z</dcterms:created>
  <dcterms:modified xsi:type="dcterms:W3CDTF">2024-05-13T23:50:26Z</dcterms:modified>
  <dc:identifier>DAGA4rqa-wk</dc:identifier>
</cp:coreProperties>
</file>

<file path=docProps/thumbnail.jpeg>
</file>